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9" r:id="rId6"/>
    <p:sldId id="271" r:id="rId7"/>
    <p:sldId id="272" r:id="rId8"/>
    <p:sldId id="279" r:id="rId9"/>
    <p:sldId id="259" r:id="rId10"/>
    <p:sldId id="273" r:id="rId11"/>
    <p:sldId id="275" r:id="rId12"/>
    <p:sldId id="262" r:id="rId13"/>
    <p:sldId id="274" r:id="rId14"/>
    <p:sldId id="276" r:id="rId15"/>
    <p:sldId id="277" r:id="rId16"/>
    <p:sldId id="278" r:id="rId17"/>
    <p:sldId id="267" r:id="rId18"/>
  </p:sldIdLst>
  <p:sldSz cx="18288000" cy="10287000"/>
  <p:notesSz cx="6858000" cy="9144000"/>
  <p:embeddedFontLst>
    <p:embeddedFont>
      <p:font typeface="Antonio Bold" panose="020B0604020202020204" charset="0"/>
      <p:regular r:id="rId19"/>
    </p:embeddedFont>
    <p:embeddedFont>
      <p:font typeface="Antonio Ultra-Bold" panose="020B0604020202020204" charset="0"/>
      <p:regular r:id="rId20"/>
    </p:embeddedFont>
    <p:embeddedFont>
      <p:font typeface="Inter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MV Boli" panose="02000500030200090000" pitchFamily="2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627E7-0D43-7D33-D6F1-3E3A56316B5F}" v="27" dt="2024-11-18T16:00:32.583"/>
    <p1510:client id="{89F6120F-C013-6AE1-76E1-8BB4F5E554B5}" v="8768" dt="2024-11-18T12:16:44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4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guru Sai Ganesh" userId="S::2000137471@hexaware.com::8acdd9b3-0191-4d7f-a2a8-0926c7da7ef0" providerId="AD" clId="Web-{167627E7-0D43-7D33-D6F1-3E3A56316B5F}"/>
    <pc:docChg chg="modSld">
      <pc:chgData name="Suguru Sai Ganesh" userId="S::2000137471@hexaware.com::8acdd9b3-0191-4d7f-a2a8-0926c7da7ef0" providerId="AD" clId="Web-{167627E7-0D43-7D33-D6F1-3E3A56316B5F}" dt="2024-11-18T15:58:55.420" v="15" actId="20577"/>
      <pc:docMkLst>
        <pc:docMk/>
      </pc:docMkLst>
      <pc:sldChg chg="modSp">
        <pc:chgData name="Suguru Sai Ganesh" userId="S::2000137471@hexaware.com::8acdd9b3-0191-4d7f-a2a8-0926c7da7ef0" providerId="AD" clId="Web-{167627E7-0D43-7D33-D6F1-3E3A56316B5F}" dt="2024-11-18T15:58:55.420" v="15" actId="20577"/>
        <pc:sldMkLst>
          <pc:docMk/>
          <pc:sldMk cId="85854373" sldId="278"/>
        </pc:sldMkLst>
        <pc:spChg chg="mod">
          <ac:chgData name="Suguru Sai Ganesh" userId="S::2000137471@hexaware.com::8acdd9b3-0191-4d7f-a2a8-0926c7da7ef0" providerId="AD" clId="Web-{167627E7-0D43-7D33-D6F1-3E3A56316B5F}" dt="2024-11-18T15:58:55.420" v="15" actId="20577"/>
          <ac:spMkLst>
            <pc:docMk/>
            <pc:sldMk cId="85854373" sldId="278"/>
            <ac:spMk id="4" creationId="{4562FE8D-A809-C7A0-5260-5E7526416446}"/>
          </ac:spMkLst>
        </pc:spChg>
      </pc:sldChg>
    </pc:docChg>
  </pc:docChgLst>
  <pc:docChgLst>
    <pc:chgData name="Suguru Sai Ganesh" userId="S::2000137471@hexaware.com::8acdd9b3-0191-4d7f-a2a8-0926c7da7ef0" providerId="AD" clId="Web-{89F6120F-C013-6AE1-76E1-8BB4F5E554B5}"/>
    <pc:docChg chg="addSld delSld modSld">
      <pc:chgData name="Suguru Sai Ganesh" userId="S::2000137471@hexaware.com::8acdd9b3-0191-4d7f-a2a8-0926c7da7ef0" providerId="AD" clId="Web-{89F6120F-C013-6AE1-76E1-8BB4F5E554B5}" dt="2024-11-18T12:16:44.125" v="4679" actId="14100"/>
      <pc:docMkLst>
        <pc:docMk/>
      </pc:docMkLst>
      <pc:sldChg chg="modSp">
        <pc:chgData name="Suguru Sai Ganesh" userId="S::2000137471@hexaware.com::8acdd9b3-0191-4d7f-a2a8-0926c7da7ef0" providerId="AD" clId="Web-{89F6120F-C013-6AE1-76E1-8BB4F5E554B5}" dt="2024-11-18T08:56:29.571" v="11" actId="20577"/>
        <pc:sldMkLst>
          <pc:docMk/>
          <pc:sldMk cId="0" sldId="256"/>
        </pc:sldMkLst>
        <pc:spChg chg="mod">
          <ac:chgData name="Suguru Sai Ganesh" userId="S::2000137471@hexaware.com::8acdd9b3-0191-4d7f-a2a8-0926c7da7ef0" providerId="AD" clId="Web-{89F6120F-C013-6AE1-76E1-8BB4F5E554B5}" dt="2024-11-18T08:56:29.571" v="11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">
        <pc:chgData name="Suguru Sai Ganesh" userId="S::2000137471@hexaware.com::8acdd9b3-0191-4d7f-a2a8-0926c7da7ef0" providerId="AD" clId="Web-{89F6120F-C013-6AE1-76E1-8BB4F5E554B5}" dt="2024-11-18T12:07:01.661" v="4579" actId="20577"/>
        <pc:sldMkLst>
          <pc:docMk/>
          <pc:sldMk cId="0" sldId="257"/>
        </pc:sldMkLst>
        <pc:spChg chg="add del mod">
          <ac:chgData name="Suguru Sai Ganesh" userId="S::2000137471@hexaware.com::8acdd9b3-0191-4d7f-a2a8-0926c7da7ef0" providerId="AD" clId="Web-{89F6120F-C013-6AE1-76E1-8BB4F5E554B5}" dt="2024-11-18T11:56:56.929" v="4453"/>
          <ac:spMkLst>
            <pc:docMk/>
            <pc:sldMk cId="0" sldId="257"/>
            <ac:spMk id="5" creationId="{D2D7C0A8-CFA8-296A-675F-C64C74FABC1D}"/>
          </ac:spMkLst>
        </pc:spChg>
        <pc:spChg chg="add mod">
          <ac:chgData name="Suguru Sai Ganesh" userId="S::2000137471@hexaware.com::8acdd9b3-0191-4d7f-a2a8-0926c7da7ef0" providerId="AD" clId="Web-{89F6120F-C013-6AE1-76E1-8BB4F5E554B5}" dt="2024-11-18T12:05:05.105" v="4556" actId="20577"/>
          <ac:spMkLst>
            <pc:docMk/>
            <pc:sldMk cId="0" sldId="257"/>
            <ac:spMk id="6" creationId="{759D8A1B-8F1F-A382-8F7B-A8105BBA1845}"/>
          </ac:spMkLst>
        </pc:spChg>
        <pc:spChg chg="add del mod">
          <ac:chgData name="Suguru Sai Ganesh" userId="S::2000137471@hexaware.com::8acdd9b3-0191-4d7f-a2a8-0926c7da7ef0" providerId="AD" clId="Web-{89F6120F-C013-6AE1-76E1-8BB4F5E554B5}" dt="2024-11-18T12:01:35.809" v="446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53:10.210" v="4407" actId="1076"/>
          <ac:spMkLst>
            <pc:docMk/>
            <pc:sldMk cId="0" sldId="257"/>
            <ac:spMk id="18" creationId="{7DF2FB95-2FAB-38B0-14D2-B4E9F51ECB50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53:01.725" v="4406" actId="1076"/>
          <ac:spMkLst>
            <pc:docMk/>
            <pc:sldMk cId="0" sldId="257"/>
            <ac:spMk id="19" creationId="{E20747AB-6AFC-219C-BD42-D047F77FB417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05:29.279" v="4565" actId="20577"/>
          <ac:spMkLst>
            <pc:docMk/>
            <pc:sldMk cId="0" sldId="257"/>
            <ac:spMk id="21" creationId="{37CFCCDD-E2CA-8E37-D873-4C0F8962CF45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05:15.543" v="4557" actId="20577"/>
          <ac:spMkLst>
            <pc:docMk/>
            <pc:sldMk cId="0" sldId="257"/>
            <ac:spMk id="23" creationId="{A9E3DCF4-7F53-CE18-ACFB-ECB26A8026EB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08:57:37.229" v="48" actId="20577"/>
          <ac:spMkLst>
            <pc:docMk/>
            <pc:sldMk cId="0" sldId="257"/>
            <ac:spMk id="24" creationId="{164666BE-425B-752C-6433-7E088497156D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51:02.716" v="4394" actId="20577"/>
          <ac:spMkLst>
            <pc:docMk/>
            <pc:sldMk cId="0" sldId="257"/>
            <ac:spMk id="25" creationId="{07061E44-C898-3B42-A631-2434257AF4FE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08:57:49.104" v="55" actId="20577"/>
          <ac:spMkLst>
            <pc:docMk/>
            <pc:sldMk cId="0" sldId="257"/>
            <ac:spMk id="26" creationId="{B7C7E37C-24B9-981F-EB32-AEEF3ABB91FD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07:01.661" v="4579" actId="20577"/>
          <ac:spMkLst>
            <pc:docMk/>
            <pc:sldMk cId="0" sldId="257"/>
            <ac:spMk id="27" creationId="{A9EBCD66-A1BE-BAF9-5435-73A1037425F8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05:21.138" v="4563" actId="20577"/>
          <ac:spMkLst>
            <pc:docMk/>
            <pc:sldMk cId="0" sldId="257"/>
            <ac:spMk id="28" creationId="{F6FD6D3D-0FA0-47E2-9566-D486C185FE49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05:24.888" v="4564" actId="20577"/>
          <ac:spMkLst>
            <pc:docMk/>
            <pc:sldMk cId="0" sldId="257"/>
            <ac:spMk id="29" creationId="{7595B63E-96AC-C6C8-E9D9-F280F8A09EAF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08:57:17.697" v="38" actId="20577"/>
          <ac:spMkLst>
            <pc:docMk/>
            <pc:sldMk cId="0" sldId="257"/>
            <ac:spMk id="30" creationId="{F1488DDC-84D0-697D-8B4C-6F02E01C4418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08:57:09.213" v="37" actId="20577"/>
          <ac:spMkLst>
            <pc:docMk/>
            <pc:sldMk cId="0" sldId="257"/>
            <ac:spMk id="31" creationId="{32F17FF4-92B1-92A3-6B0C-F7F5C586B0F7}"/>
          </ac:spMkLst>
        </pc:spChg>
        <pc:spChg chg="add mod">
          <ac:chgData name="Suguru Sai Ganesh" userId="S::2000137471@hexaware.com::8acdd9b3-0191-4d7f-a2a8-0926c7da7ef0" providerId="AD" clId="Web-{89F6120F-C013-6AE1-76E1-8BB4F5E554B5}" dt="2024-11-18T12:06:44.487" v="4575" actId="1076"/>
          <ac:spMkLst>
            <pc:docMk/>
            <pc:sldMk cId="0" sldId="257"/>
            <ac:spMk id="32" creationId="{8E8C709E-DDA7-4639-3380-7DAB28A12B56}"/>
          </ac:spMkLst>
        </pc:spChg>
        <pc:grpChg chg="mod">
          <ac:chgData name="Suguru Sai Ganesh" userId="S::2000137471@hexaware.com::8acdd9b3-0191-4d7f-a2a8-0926c7da7ef0" providerId="AD" clId="Web-{89F6120F-C013-6AE1-76E1-8BB4F5E554B5}" dt="2024-11-18T11:52:48.614" v="4405" actId="1076"/>
          <ac:grpSpMkLst>
            <pc:docMk/>
            <pc:sldMk cId="0" sldId="257"/>
            <ac:grpSpMk id="17" creationId="{742216BD-7E4D-C687-6E7C-BF8BD35F0DA7}"/>
          </ac:grpSpMkLst>
        </pc:grpChg>
      </pc:sldChg>
      <pc:sldChg chg="modSp">
        <pc:chgData name="Suguru Sai Ganesh" userId="S::2000137471@hexaware.com::8acdd9b3-0191-4d7f-a2a8-0926c7da7ef0" providerId="AD" clId="Web-{89F6120F-C013-6AE1-76E1-8BB4F5E554B5}" dt="2024-11-18T11:22:07.293" v="3682" actId="20577"/>
        <pc:sldMkLst>
          <pc:docMk/>
          <pc:sldMk cId="0" sldId="259"/>
        </pc:sldMkLst>
        <pc:spChg chg="mod">
          <ac:chgData name="Suguru Sai Ganesh" userId="S::2000137471@hexaware.com::8acdd9b3-0191-4d7f-a2a8-0926c7da7ef0" providerId="AD" clId="Web-{89F6120F-C013-6AE1-76E1-8BB4F5E554B5}" dt="2024-11-18T11:21:01.836" v="3589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21:40.542" v="3644" actId="2057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22:07.293" v="3682" actId="20577"/>
          <ac:spMkLst>
            <pc:docMk/>
            <pc:sldMk cId="0" sldId="259"/>
            <ac:spMk id="22" creationId="{00000000-0000-0000-0000-000000000000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2:09:41.672" v="4602" actId="1076"/>
        <pc:sldMkLst>
          <pc:docMk/>
          <pc:sldMk cId="0" sldId="260"/>
        </pc:sldMkLst>
        <pc:spChg chg="add mod">
          <ac:chgData name="Suguru Sai Ganesh" userId="S::2000137471@hexaware.com::8acdd9b3-0191-4d7f-a2a8-0926c7da7ef0" providerId="AD" clId="Web-{89F6120F-C013-6AE1-76E1-8BB4F5E554B5}" dt="2024-11-18T12:09:41.672" v="4602" actId="1076"/>
          <ac:spMkLst>
            <pc:docMk/>
            <pc:sldMk cId="0" sldId="260"/>
            <ac:spMk id="5" creationId="{2EA6257F-979B-A5BF-8B24-1A261567DDC2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2:11:44.634" v="4615" actId="1076"/>
        <pc:sldMkLst>
          <pc:docMk/>
          <pc:sldMk cId="0" sldId="261"/>
        </pc:sldMkLst>
        <pc:spChg chg="add mod">
          <ac:chgData name="Suguru Sai Ganesh" userId="S::2000137471@hexaware.com::8acdd9b3-0191-4d7f-a2a8-0926c7da7ef0" providerId="AD" clId="Web-{89F6120F-C013-6AE1-76E1-8BB4F5E554B5}" dt="2024-11-18T12:11:05.475" v="4610" actId="1076"/>
          <ac:spMkLst>
            <pc:docMk/>
            <pc:sldMk cId="0" sldId="261"/>
            <ac:spMk id="2" creationId="{E31C8111-7595-B946-FAC1-B75A0B650358}"/>
          </ac:spMkLst>
        </pc:spChg>
        <pc:spChg chg="add mod">
          <ac:chgData name="Suguru Sai Ganesh" userId="S::2000137471@hexaware.com::8acdd9b3-0191-4d7f-a2a8-0926c7da7ef0" providerId="AD" clId="Web-{89F6120F-C013-6AE1-76E1-8BB4F5E554B5}" dt="2024-11-18T12:11:09.241" v="4611" actId="1076"/>
          <ac:spMkLst>
            <pc:docMk/>
            <pc:sldMk cId="0" sldId="261"/>
            <ac:spMk id="3" creationId="{E1CF9999-3B32-F9D5-33E8-3DD2AB8AD74F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11:37.259" v="4614" actId="1076"/>
          <ac:spMkLst>
            <pc:docMk/>
            <pc:sldMk cId="0" sldId="261"/>
            <ac:spMk id="27" creationId="{D3428F88-5BC0-31C9-E6F0-36B8D95F0F70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11:44.634" v="4615" actId="1076"/>
          <ac:spMkLst>
            <pc:docMk/>
            <pc:sldMk cId="0" sldId="261"/>
            <ac:spMk id="29" creationId="{5605B78F-FE37-8BF7-7A7B-5092C4570878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2:15:07.008" v="4657" actId="20577"/>
        <pc:sldMkLst>
          <pc:docMk/>
          <pc:sldMk cId="2522880302" sldId="269"/>
        </pc:sldMkLst>
        <pc:spChg chg="add mod">
          <ac:chgData name="Suguru Sai Ganesh" userId="S::2000137471@hexaware.com::8acdd9b3-0191-4d7f-a2a8-0926c7da7ef0" providerId="AD" clId="Web-{89F6120F-C013-6AE1-76E1-8BB4F5E554B5}" dt="2024-11-18T12:15:07.008" v="4657" actId="20577"/>
          <ac:spMkLst>
            <pc:docMk/>
            <pc:sldMk cId="2522880302" sldId="269"/>
            <ac:spMk id="3" creationId="{67F8D77E-0C53-EA4B-6B51-3FA5840E4150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2:15:53.308" v="4661" actId="1076"/>
        <pc:sldMkLst>
          <pc:docMk/>
          <pc:sldMk cId="695796798" sldId="271"/>
        </pc:sldMkLst>
        <pc:spChg chg="add mod">
          <ac:chgData name="Suguru Sai Ganesh" userId="S::2000137471@hexaware.com::8acdd9b3-0191-4d7f-a2a8-0926c7da7ef0" providerId="AD" clId="Web-{89F6120F-C013-6AE1-76E1-8BB4F5E554B5}" dt="2024-11-18T12:15:53.308" v="4661" actId="1076"/>
          <ac:spMkLst>
            <pc:docMk/>
            <pc:sldMk cId="695796798" sldId="271"/>
            <ac:spMk id="4" creationId="{4DAA9041-1C78-66CF-AF6D-2944AF725659}"/>
          </ac:spMkLst>
        </pc:spChg>
      </pc:sldChg>
      <pc:sldChg chg="addSp delSp modSp">
        <pc:chgData name="Suguru Sai Ganesh" userId="S::2000137471@hexaware.com::8acdd9b3-0191-4d7f-a2a8-0926c7da7ef0" providerId="AD" clId="Web-{89F6120F-C013-6AE1-76E1-8BB4F5E554B5}" dt="2024-11-18T12:16:36.015" v="4677" actId="1076"/>
        <pc:sldMkLst>
          <pc:docMk/>
          <pc:sldMk cId="518069610" sldId="272"/>
        </pc:sldMkLst>
        <pc:spChg chg="add del mod">
          <ac:chgData name="Suguru Sai Ganesh" userId="S::2000137471@hexaware.com::8acdd9b3-0191-4d7f-a2a8-0926c7da7ef0" providerId="AD" clId="Web-{89F6120F-C013-6AE1-76E1-8BB4F5E554B5}" dt="2024-11-18T11:28:54.104" v="3888"/>
          <ac:spMkLst>
            <pc:docMk/>
            <pc:sldMk cId="518069610" sldId="272"/>
            <ac:spMk id="4" creationId="{16713FB5-4543-F673-B347-6F720342ECDD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2:16:36.015" v="4677" actId="1076"/>
          <ac:spMkLst>
            <pc:docMk/>
            <pc:sldMk cId="518069610" sldId="272"/>
            <ac:spMk id="9" creationId="{746C756C-02A0-8BB9-D068-F3F53CF89205}"/>
          </ac:spMkLst>
        </pc:spChg>
      </pc:sldChg>
      <pc:sldChg chg="modSp">
        <pc:chgData name="Suguru Sai Ganesh" userId="S::2000137471@hexaware.com::8acdd9b3-0191-4d7f-a2a8-0926c7da7ef0" providerId="AD" clId="Web-{89F6120F-C013-6AE1-76E1-8BB4F5E554B5}" dt="2024-11-18T11:25:07.025" v="3762" actId="20577"/>
        <pc:sldMkLst>
          <pc:docMk/>
          <pc:sldMk cId="2005340679" sldId="273"/>
        </pc:sldMkLst>
        <pc:spChg chg="mod">
          <ac:chgData name="Suguru Sai Ganesh" userId="S::2000137471@hexaware.com::8acdd9b3-0191-4d7f-a2a8-0926c7da7ef0" providerId="AD" clId="Web-{89F6120F-C013-6AE1-76E1-8BB4F5E554B5}" dt="2024-11-18T11:25:07.025" v="3762" actId="20577"/>
          <ac:spMkLst>
            <pc:docMk/>
            <pc:sldMk cId="2005340679" sldId="273"/>
            <ac:spMk id="9" creationId="{F94746C2-A778-AB99-7A96-37CAC5931662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1:41:24.924" v="4170" actId="20577"/>
        <pc:sldMkLst>
          <pc:docMk/>
          <pc:sldMk cId="2425726756" sldId="274"/>
        </pc:sldMkLst>
        <pc:spChg chg="add mod">
          <ac:chgData name="Suguru Sai Ganesh" userId="S::2000137471@hexaware.com::8acdd9b3-0191-4d7f-a2a8-0926c7da7ef0" providerId="AD" clId="Web-{89F6120F-C013-6AE1-76E1-8BB4F5E554B5}" dt="2024-11-18T11:41:24.924" v="4170" actId="20577"/>
          <ac:spMkLst>
            <pc:docMk/>
            <pc:sldMk cId="2425726756" sldId="274"/>
            <ac:spMk id="4" creationId="{7E5F6D42-489C-CD70-E85E-4F358A345E4A}"/>
          </ac:spMkLst>
        </pc:spChg>
      </pc:sldChg>
      <pc:sldChg chg="modSp">
        <pc:chgData name="Suguru Sai Ganesh" userId="S::2000137471@hexaware.com::8acdd9b3-0191-4d7f-a2a8-0926c7da7ef0" providerId="AD" clId="Web-{89F6120F-C013-6AE1-76E1-8BB4F5E554B5}" dt="2024-11-18T11:37:37.189" v="4017" actId="20577"/>
        <pc:sldMkLst>
          <pc:docMk/>
          <pc:sldMk cId="1860955730" sldId="275"/>
        </pc:sldMkLst>
        <pc:spChg chg="mod">
          <ac:chgData name="Suguru Sai Ganesh" userId="S::2000137471@hexaware.com::8acdd9b3-0191-4d7f-a2a8-0926c7da7ef0" providerId="AD" clId="Web-{89F6120F-C013-6AE1-76E1-8BB4F5E554B5}" dt="2024-11-18T11:37:37.189" v="4017" actId="20577"/>
          <ac:spMkLst>
            <pc:docMk/>
            <pc:sldMk cId="1860955730" sldId="275"/>
            <ac:spMk id="9" creationId="{03B1EBEC-7733-C461-4CD5-4C11A8CB6CEA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1:43:22.449" v="4282" actId="20577"/>
        <pc:sldMkLst>
          <pc:docMk/>
          <pc:sldMk cId="3167395526" sldId="276"/>
        </pc:sldMkLst>
        <pc:spChg chg="add mod">
          <ac:chgData name="Suguru Sai Ganesh" userId="S::2000137471@hexaware.com::8acdd9b3-0191-4d7f-a2a8-0926c7da7ef0" providerId="AD" clId="Web-{89F6120F-C013-6AE1-76E1-8BB4F5E554B5}" dt="2024-11-18T11:43:22.449" v="4282" actId="20577"/>
          <ac:spMkLst>
            <pc:docMk/>
            <pc:sldMk cId="3167395526" sldId="276"/>
            <ac:spMk id="4" creationId="{1439C25A-0AB1-305B-1AC0-D82D4EE88B2A}"/>
          </ac:spMkLst>
        </pc:spChg>
      </pc:sldChg>
      <pc:sldChg chg="addSp modSp">
        <pc:chgData name="Suguru Sai Ganesh" userId="S::2000137471@hexaware.com::8acdd9b3-0191-4d7f-a2a8-0926c7da7ef0" providerId="AD" clId="Web-{89F6120F-C013-6AE1-76E1-8BB4F5E554B5}" dt="2024-11-18T11:45:13.769" v="4390" actId="20577"/>
        <pc:sldMkLst>
          <pc:docMk/>
          <pc:sldMk cId="4239551403" sldId="277"/>
        </pc:sldMkLst>
        <pc:spChg chg="add mod">
          <ac:chgData name="Suguru Sai Ganesh" userId="S::2000137471@hexaware.com::8acdd9b3-0191-4d7f-a2a8-0926c7da7ef0" providerId="AD" clId="Web-{89F6120F-C013-6AE1-76E1-8BB4F5E554B5}" dt="2024-11-18T11:45:13.769" v="4390" actId="20577"/>
          <ac:spMkLst>
            <pc:docMk/>
            <pc:sldMk cId="4239551403" sldId="277"/>
            <ac:spMk id="4" creationId="{174A704A-0DFF-CA23-B0A3-753954E7304C}"/>
          </ac:spMkLst>
        </pc:spChg>
      </pc:sldChg>
      <pc:sldChg chg="delSp modSp add replId">
        <pc:chgData name="Suguru Sai Ganesh" userId="S::2000137471@hexaware.com::8acdd9b3-0191-4d7f-a2a8-0926c7da7ef0" providerId="AD" clId="Web-{89F6120F-C013-6AE1-76E1-8BB4F5E554B5}" dt="2024-11-18T12:16:44.125" v="4679" actId="14100"/>
        <pc:sldMkLst>
          <pc:docMk/>
          <pc:sldMk cId="1271451048" sldId="279"/>
        </pc:sldMkLst>
        <pc:spChg chg="mod">
          <ac:chgData name="Suguru Sai Ganesh" userId="S::2000137471@hexaware.com::8acdd9b3-0191-4d7f-a2a8-0926c7da7ef0" providerId="AD" clId="Web-{89F6120F-C013-6AE1-76E1-8BB4F5E554B5}" dt="2024-11-18T12:16:44.125" v="4679" actId="14100"/>
          <ac:spMkLst>
            <pc:docMk/>
            <pc:sldMk cId="1271451048" sldId="279"/>
            <ac:spMk id="4" creationId="{16713FB5-4543-F673-B347-6F720342ECDD}"/>
          </ac:spMkLst>
        </pc:spChg>
        <pc:spChg chg="mod">
          <ac:chgData name="Suguru Sai Ganesh" userId="S::2000137471@hexaware.com::8acdd9b3-0191-4d7f-a2a8-0926c7da7ef0" providerId="AD" clId="Web-{89F6120F-C013-6AE1-76E1-8BB4F5E554B5}" dt="2024-11-18T11:32:49.293" v="4002" actId="1076"/>
          <ac:spMkLst>
            <pc:docMk/>
            <pc:sldMk cId="1271451048" sldId="279"/>
            <ac:spMk id="6" creationId="{9752DDF0-39A5-E107-6742-7846A7D392BB}"/>
          </ac:spMkLst>
        </pc:spChg>
        <pc:spChg chg="del mod">
          <ac:chgData name="Suguru Sai Ganesh" userId="S::2000137471@hexaware.com::8acdd9b3-0191-4d7f-a2a8-0926c7da7ef0" providerId="AD" clId="Web-{89F6120F-C013-6AE1-76E1-8BB4F5E554B5}" dt="2024-11-18T11:29:05.668" v="3889"/>
          <ac:spMkLst>
            <pc:docMk/>
            <pc:sldMk cId="1271451048" sldId="279"/>
            <ac:spMk id="9" creationId="{746C756C-02A0-8BB9-D068-F3F53CF89205}"/>
          </ac:spMkLst>
        </pc:spChg>
      </pc:sldChg>
      <pc:sldChg chg="new del">
        <pc:chgData name="Suguru Sai Ganesh" userId="S::2000137471@hexaware.com::8acdd9b3-0191-4d7f-a2a8-0926c7da7ef0" providerId="AD" clId="Web-{89F6120F-C013-6AE1-76E1-8BB4F5E554B5}" dt="2024-11-18T12:01:43.325" v="4462"/>
        <pc:sldMkLst>
          <pc:docMk/>
          <pc:sldMk cId="1233612697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blue and white sign&#10;&#10;Description automatically generated">
            <a:extLst>
              <a:ext uri="{FF2B5EF4-FFF2-40B4-BE49-F238E27FC236}">
                <a16:creationId xmlns:a16="http://schemas.microsoft.com/office/drawing/2014/main" id="{063A63BC-4739-1FA5-616F-98ACAC46E5C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246870"/>
            <a:ext cx="2061245" cy="10128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aiGanesh2229/AI-Assessment-Platform/tree/main/Backend_CL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273" y="1028700"/>
            <a:ext cx="16075455" cy="8118105"/>
          </a:xfrm>
          <a:custGeom>
            <a:avLst/>
            <a:gdLst/>
            <a:ahLst/>
            <a:cxnLst/>
            <a:rect l="l" t="t" r="r" b="b"/>
            <a:pathLst>
              <a:path w="16075455" h="8118105">
                <a:moveTo>
                  <a:pt x="0" y="0"/>
                </a:moveTo>
                <a:lnTo>
                  <a:pt x="16075454" y="0"/>
                </a:lnTo>
                <a:lnTo>
                  <a:pt x="16075454" y="8118105"/>
                </a:lnTo>
                <a:lnTo>
                  <a:pt x="0" y="81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972" y="-36702"/>
            <a:ext cx="18308972" cy="10323702"/>
          </a:xfrm>
          <a:custGeom>
            <a:avLst/>
            <a:gdLst/>
            <a:ahLst/>
            <a:cxnLst/>
            <a:rect l="l" t="t" r="r" b="b"/>
            <a:pathLst>
              <a:path w="18131481" h="10323702">
                <a:moveTo>
                  <a:pt x="0" y="0"/>
                </a:moveTo>
                <a:lnTo>
                  <a:pt x="18131481" y="0"/>
                </a:lnTo>
                <a:lnTo>
                  <a:pt x="18131481" y="10323702"/>
                </a:lnTo>
                <a:lnTo>
                  <a:pt x="0" y="1032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9" r="-3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01901" y="4886325"/>
            <a:ext cx="13614602" cy="237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5"/>
              </a:lnSpc>
            </a:pPr>
            <a:r>
              <a:rPr lang="en-US" sz="13900" b="1" spc="-375" dirty="0">
                <a:solidFill>
                  <a:srgbClr val="FFD116"/>
                </a:solidFill>
                <a:latin typeface="Antonio Bold"/>
                <a:ea typeface="Antonio Bold"/>
                <a:cs typeface="Antonio Bold"/>
                <a:sym typeface="Antonio Bold"/>
              </a:rPr>
              <a:t> Mind Mappers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8299" y="2979404"/>
            <a:ext cx="15812940" cy="17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85"/>
              </a:lnSpc>
            </a:pPr>
            <a:r>
              <a:rPr lang="en-US" sz="10275" b="1" spc="-277">
                <a:solidFill>
                  <a:srgbClr val="F6FBFE"/>
                </a:solidFill>
                <a:latin typeface="Antonio Bold"/>
                <a:ea typeface="Antonio Bold"/>
                <a:cs typeface="Antonio Bold"/>
                <a:sym typeface="Antonio Bold"/>
              </a:rPr>
              <a:t>MAVERICKS GEN AI DESIGNATHON</a:t>
            </a:r>
          </a:p>
        </p:txBody>
      </p:sp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6E64A5D-37EA-8C5F-93F3-59317BB35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1" y="327466"/>
            <a:ext cx="3502205" cy="1717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0D8EE-8B63-51BE-C39C-3B09B44D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2ED0BA0-2666-3E33-FD6B-C07DB7B7ED41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D69F908D-6609-5EDE-72B8-798DB068B4D4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B0AA76-1439-A81E-F7F1-B3C555CE61D8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4B33DDC-B6FE-3DE2-9FFF-F47666B574C8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F09600D-E8A4-AFF9-F892-7907DF811C8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CFFEFB4A-B1EF-84DB-63F1-868E20C8C423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390AA15-FEB3-04AA-5AF9-EFB9D4FC96B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3E6E899-79BC-F75B-60DC-5069F9844DEC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525D3E7-0CF6-5036-7A2A-866AE6D01DD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968D6E4-FB61-080C-741F-AF2B55BCE3A8}"/>
              </a:ext>
            </a:extLst>
          </p:cNvPr>
          <p:cNvSpPr txBox="1"/>
          <p:nvPr/>
        </p:nvSpPr>
        <p:spPr>
          <a:xfrm>
            <a:off x="1219200" y="447099"/>
            <a:ext cx="37252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How it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746C2-A778-AB99-7A96-37CAC5931662}"/>
              </a:ext>
            </a:extLst>
          </p:cNvPr>
          <p:cNvSpPr txBox="1"/>
          <p:nvPr/>
        </p:nvSpPr>
        <p:spPr>
          <a:xfrm>
            <a:off x="1244600" y="2324100"/>
            <a:ext cx="14630400" cy="19697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Recruiter uploads questions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Candidates receive secure assessment links.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AI monitors the session and grades responses.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Recruiter accesses detailed reports.</a:t>
            </a:r>
          </a:p>
        </p:txBody>
      </p:sp>
    </p:spTree>
    <p:extLst>
      <p:ext uri="{BB962C8B-B14F-4D97-AF65-F5344CB8AC3E}">
        <p14:creationId xmlns:p14="http://schemas.microsoft.com/office/powerpoint/2010/main" val="200534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E0177-43BD-1C66-B5B7-CEA0B36D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6C96707F-0DB1-BED9-BDE4-C9F5B5BE4E49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7279837-CFEB-8EC2-0B7A-4755126372DF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02DE7D-8FD8-9DCE-0B52-8B05142144FA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883EDAA-A7F7-627E-B677-3CA28B79A760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0B2FCE-5127-9102-3F1E-DCC637043F9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D7FD00E-764C-6EAB-3DCC-128EE24F9178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DC4F0EF-DAC6-524F-4C0A-E6F0C2AE487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F67169E0-8A73-16EC-0F3F-74ABB411C24C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11CDFE0-8B10-1FD5-9F65-AAC633B6B69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6C9D1737-0228-21C0-D961-6E4FE48202F1}"/>
              </a:ext>
            </a:extLst>
          </p:cNvPr>
          <p:cNvSpPr txBox="1"/>
          <p:nvPr/>
        </p:nvSpPr>
        <p:spPr>
          <a:xfrm>
            <a:off x="1219200" y="447099"/>
            <a:ext cx="37252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How it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1EBEC-7733-C461-4CD5-4C11A8CB6CEA}"/>
              </a:ext>
            </a:extLst>
          </p:cNvPr>
          <p:cNvSpPr txBox="1"/>
          <p:nvPr/>
        </p:nvSpPr>
        <p:spPr>
          <a:xfrm>
            <a:off x="1244600" y="2324100"/>
            <a:ext cx="14630400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Details of server-client interactions, AI modules, and data storage layers.</a:t>
            </a:r>
            <a:endParaRPr lang="en-US">
              <a:solidFill>
                <a:schemeClr val="tx1"/>
              </a:solidFill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API communication between frontend, backend and AI systems.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tx1"/>
                </a:solidFill>
                <a:cs typeface="Calibri"/>
              </a:rPr>
              <a:t>Security measures like OAuth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186095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8542" y="5252535"/>
            <a:ext cx="3877306" cy="3875527"/>
            <a:chOff x="0" y="0"/>
            <a:chExt cx="5169741" cy="51673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612" r="23612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74937" y="5252535"/>
            <a:ext cx="3877306" cy="3875527"/>
            <a:chOff x="0" y="0"/>
            <a:chExt cx="5169741" cy="516736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82" r="12482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174937" y="1160980"/>
            <a:ext cx="3877306" cy="3875527"/>
            <a:chOff x="0" y="0"/>
            <a:chExt cx="5169741" cy="516736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4988" r="24988"/>
            <a:stretch>
              <a:fillRect/>
            </a:stretch>
          </p:blipFill>
          <p:spPr>
            <a:xfrm>
              <a:off x="0" y="0"/>
              <a:ext cx="5169741" cy="516736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1158938"/>
            <a:ext cx="7937148" cy="3877569"/>
            <a:chOff x="0" y="0"/>
            <a:chExt cx="4610575" cy="22524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10574" cy="2252424"/>
            </a:xfrm>
            <a:custGeom>
              <a:avLst/>
              <a:gdLst/>
              <a:ahLst/>
              <a:cxnLst/>
              <a:rect l="l" t="t" r="r" b="b"/>
              <a:pathLst>
                <a:path w="4610574" h="2252424">
                  <a:moveTo>
                    <a:pt x="0" y="0"/>
                  </a:moveTo>
                  <a:lnTo>
                    <a:pt x="4610574" y="0"/>
                  </a:lnTo>
                  <a:lnTo>
                    <a:pt x="4610574" y="2252424"/>
                  </a:lnTo>
                  <a:lnTo>
                    <a:pt x="0" y="2252424"/>
                  </a:ln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56264" y="2635732"/>
            <a:ext cx="708202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5714" b="1" spc="-154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Innovation &amp; Creativity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726" y="7371742"/>
            <a:ext cx="3702200" cy="48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1"/>
              </a:lnSpc>
            </a:pPr>
            <a:r>
              <a:rPr lang="en-US" sz="292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06859" y="7371742"/>
            <a:ext cx="3852441" cy="48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1"/>
              </a:lnSpc>
            </a:pPr>
            <a:r>
              <a:rPr lang="en-US" sz="2922" b="1" spc="-5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06859" y="3311902"/>
            <a:ext cx="3852441" cy="48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1"/>
              </a:lnSpc>
            </a:pPr>
            <a:r>
              <a:rPr lang="en-US" sz="2922" b="1" spc="-5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6444" y="8092201"/>
            <a:ext cx="2987482" cy="3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8"/>
              </a:lnSpc>
            </a:pPr>
            <a:r>
              <a:rPr lang="en-US" sz="2170" b="1" dirty="0">
                <a:solidFill>
                  <a:srgbClr val="1D3055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06859" y="8092201"/>
            <a:ext cx="2987482" cy="3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 b="1" dirty="0">
                <a:solidFill>
                  <a:srgbClr val="1D3055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06859" y="4032361"/>
            <a:ext cx="2987482" cy="3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 b="1" dirty="0">
                <a:solidFill>
                  <a:srgbClr val="1D3055"/>
                </a:solidFill>
                <a:latin typeface="Inter Bold"/>
                <a:ea typeface="Inter Bold"/>
                <a:cs typeface="Inter Bold"/>
                <a:sym typeface="Inter Bold"/>
              </a:rPr>
              <a:t>Details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0110" y="8458094"/>
            <a:ext cx="2863816" cy="2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60"/>
              </a:lnSpc>
            </a:pPr>
            <a:r>
              <a:rPr lang="en-US" sz="1257" dirty="0">
                <a:solidFill>
                  <a:srgbClr val="1D3055"/>
                </a:solidFill>
                <a:latin typeface="Inter"/>
                <a:ea typeface="Inter"/>
                <a:cs typeface="Inter"/>
                <a:sym typeface="Inter"/>
              </a:rPr>
              <a:t>Details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06859" y="8462186"/>
            <a:ext cx="2863816" cy="2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0"/>
              </a:lnSpc>
            </a:pPr>
            <a:r>
              <a:rPr lang="en-US" sz="1257" dirty="0">
                <a:solidFill>
                  <a:srgbClr val="1D3055"/>
                </a:solidFill>
                <a:latin typeface="Inter"/>
                <a:ea typeface="Inter"/>
                <a:cs typeface="Inter"/>
                <a:sym typeface="Inter"/>
              </a:rPr>
              <a:t>Details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06859" y="4402345"/>
            <a:ext cx="2863816" cy="2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0"/>
              </a:lnSpc>
            </a:pPr>
            <a:r>
              <a:rPr lang="en-US" sz="1257" dirty="0">
                <a:solidFill>
                  <a:srgbClr val="1D3055"/>
                </a:solidFill>
                <a:latin typeface="Inter"/>
                <a:ea typeface="Inter"/>
                <a:cs typeface="Inter"/>
                <a:sym typeface="Inter"/>
              </a:rPr>
              <a:t>Details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524295" y="7968540"/>
            <a:ext cx="3209631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3406859" y="7982020"/>
            <a:ext cx="3209631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3406859" y="3922179"/>
            <a:ext cx="3209631" cy="0"/>
          </a:xfrm>
          <a:prstGeom prst="line">
            <a:avLst/>
          </a:prstGeom>
          <a:ln w="19050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01C6A9-2F95-4372-0D88-22640C1456AC}"/>
              </a:ext>
            </a:extLst>
          </p:cNvPr>
          <p:cNvGrpSpPr/>
          <p:nvPr/>
        </p:nvGrpSpPr>
        <p:grpSpPr>
          <a:xfrm>
            <a:off x="17293167" y="8490004"/>
            <a:ext cx="330649" cy="1276116"/>
            <a:chOff x="17259300" y="696089"/>
            <a:chExt cx="330649" cy="1276116"/>
          </a:xfrm>
        </p:grpSpPr>
        <p:grpSp>
          <p:nvGrpSpPr>
            <p:cNvPr id="24" name="Group 24"/>
            <p:cNvGrpSpPr/>
            <p:nvPr/>
          </p:nvGrpSpPr>
          <p:grpSpPr>
            <a:xfrm rot="-5400000">
              <a:off x="17259300" y="1169613"/>
              <a:ext cx="330649" cy="330649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5400000">
              <a:off x="17259300" y="696089"/>
              <a:ext cx="330649" cy="330649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5400000">
              <a:off x="17259300" y="1641556"/>
              <a:ext cx="330649" cy="33064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39019-1D09-DBB7-0841-3BBB1762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5D365898-F68B-17D2-EDB3-30508F3E41EB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49DDDDE-75C9-D704-6B92-71254B6897F3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DF31CE-0B95-C8A5-9BBB-18A178377B1E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486E63B-0BFA-8C3F-F7D1-99D4053A0C6D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F1D60C2-E91C-39A8-CD0B-CE5FC1F2B95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9B91184-D43D-4DBB-1CFF-0C6FC1649090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EE62E4C-24B9-246A-BDF9-4B2FF9B960B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19836F6-359B-0948-2A25-BD033CCAC626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6F4DA88-E705-7E94-40A1-B450AFD04D9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AFDA3F16-0A49-88EB-7067-746C2EE96D64}"/>
              </a:ext>
            </a:extLst>
          </p:cNvPr>
          <p:cNvSpPr txBox="1"/>
          <p:nvPr/>
        </p:nvSpPr>
        <p:spPr>
          <a:xfrm>
            <a:off x="1077018" y="447099"/>
            <a:ext cx="9643368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Scalability, Performance and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F6D42-489C-CD70-E85E-4F358A345E4A}"/>
              </a:ext>
            </a:extLst>
          </p:cNvPr>
          <p:cNvSpPr txBox="1"/>
          <p:nvPr/>
        </p:nvSpPr>
        <p:spPr>
          <a:xfrm>
            <a:off x="1803042" y="1931830"/>
            <a:ext cx="142633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Scalability: Cloud-based architecture supporting thousands of concurrent users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Performance: Optimized database queries and AI models for real-time analysis.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Security: AI fraud detection, encrypted data storage and secured API endpoints.</a:t>
            </a:r>
          </a:p>
        </p:txBody>
      </p:sp>
    </p:spTree>
    <p:extLst>
      <p:ext uri="{BB962C8B-B14F-4D97-AF65-F5344CB8AC3E}">
        <p14:creationId xmlns:p14="http://schemas.microsoft.com/office/powerpoint/2010/main" val="242572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BC50D-6F76-777C-2215-105BE4A6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FF2DEBD-87EC-3D3F-34FC-51D519AB01D3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156BA8C-787C-9D0D-5812-E814A0AB2C72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BED7A4-AA89-A847-3E34-A4035B2A3410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5F0B125-98CF-5F65-775D-687D8382E84F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574F495-79D8-34EC-331D-6659EF1909B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CD165C6-D93A-2904-9755-11356FED5B46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3C41AE7-3151-9E51-C3D8-08A1AC7E6C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7A6DF58D-FAAC-9D0E-714A-813D9BD53559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64D8FAA1-4629-C6CE-D084-DFD46CED978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42C51387-D592-8E09-51BE-A7288176255A}"/>
              </a:ext>
            </a:extLst>
          </p:cNvPr>
          <p:cNvSpPr txBox="1"/>
          <p:nvPr/>
        </p:nvSpPr>
        <p:spPr>
          <a:xfrm>
            <a:off x="1295400" y="447099"/>
            <a:ext cx="1141127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Best practices and industry standards followed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9C25A-0AB1-305B-1AC0-D82D4EE88B2A}"/>
              </a:ext>
            </a:extLst>
          </p:cNvPr>
          <p:cNvSpPr txBox="1"/>
          <p:nvPr/>
        </p:nvSpPr>
        <p:spPr>
          <a:xfrm>
            <a:off x="1706450" y="2060619"/>
            <a:ext cx="1407016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3200" dirty="0">
                <a:cs typeface="Calibri"/>
              </a:rPr>
              <a:t>Compliance with OWASP standards for application security</a:t>
            </a:r>
          </a:p>
          <a:p>
            <a:endParaRPr lang="en-US" sz="3200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dirty="0">
                <a:cs typeface="Calibri"/>
              </a:rPr>
              <a:t>Ethical AI guidelines to ensure unbiased assessments</a:t>
            </a:r>
          </a:p>
          <a:p>
            <a:endParaRPr lang="en-US" sz="3200" dirty="0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dirty="0">
                <a:cs typeface="Calibri"/>
              </a:rPr>
              <a:t>Adherence to GDPR and data privacy regulations</a:t>
            </a:r>
          </a:p>
        </p:txBody>
      </p:sp>
    </p:spTree>
    <p:extLst>
      <p:ext uri="{BB962C8B-B14F-4D97-AF65-F5344CB8AC3E}">
        <p14:creationId xmlns:p14="http://schemas.microsoft.com/office/powerpoint/2010/main" val="316739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BC3B0-AA3E-7860-C045-A324C8CE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D4D8966-266F-C1E1-E5AE-C1F6A608C0FF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71B28088-CFCE-7FC4-8378-55DB0CB798CC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4B529-D1DA-23A8-0D0E-B9A5A2681BB7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5BED5CB-7A46-095B-8FA3-402D484CFCC8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B92A330-CFE3-35EA-8B89-7765F3D302C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1AF3146-CABF-A0CE-5C17-072546AC2863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BB5E65D-8EE4-2014-48AD-716517FA0EE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D570839C-8DEF-CC76-0314-4B13172702E6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ABFD1FB-788D-5BE0-2424-9E92450CBE3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4437EDA3-5EF4-1243-B803-AF5700F2D4C5}"/>
              </a:ext>
            </a:extLst>
          </p:cNvPr>
          <p:cNvSpPr txBox="1"/>
          <p:nvPr/>
        </p:nvSpPr>
        <p:spPr>
          <a:xfrm>
            <a:off x="1295400" y="447099"/>
            <a:ext cx="409778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User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A704A-0DFF-CA23-B0A3-753954E7304C}"/>
              </a:ext>
            </a:extLst>
          </p:cNvPr>
          <p:cNvSpPr txBox="1"/>
          <p:nvPr/>
        </p:nvSpPr>
        <p:spPr>
          <a:xfrm>
            <a:off x="1625957" y="1803042"/>
            <a:ext cx="1477850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 dirty="0">
                <a:cs typeface="Calibri"/>
              </a:rPr>
              <a:t>Intuitive recruiter dashboard with analytics and reports.</a:t>
            </a:r>
            <a:endParaRPr lang="en-US"/>
          </a:p>
          <a:p>
            <a:pPr marL="457200" indent="-457200">
              <a:buFont typeface="Wingdings"/>
              <a:buChar char="Ø"/>
            </a:pPr>
            <a:endParaRPr lang="en-US" sz="2800" dirty="0"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 dirty="0">
                <a:cs typeface="Calibri"/>
              </a:rPr>
              <a:t>Seamless candidate interface for assessments</a:t>
            </a:r>
          </a:p>
          <a:p>
            <a:pPr marL="457200" indent="-457200">
              <a:buFont typeface="Wingdings"/>
              <a:buChar char="Ø"/>
            </a:pPr>
            <a:endParaRPr lang="en-US" sz="2800" dirty="0"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 dirty="0">
                <a:cs typeface="Calibri"/>
              </a:rPr>
              <a:t>AI-powered real-time feedback ensures user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423955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F77F0-121D-8105-86F0-7B3688ED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7302B96-2A43-8133-9043-ADC1BB31E792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C08990DD-9AE3-544E-37CF-5B13B05968A3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C68300-EA98-2A96-B868-F1D001194E86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CF0665D-05C2-9774-0C59-15FDC0BC7F87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FAB4A03-5CFA-4807-2B6B-9BCFCE52068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E501CC9-876E-2644-5959-97A02CC2E9E3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826E8EF-37DB-9172-24F1-7045076FA8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A589378-C6FD-81DC-65D6-C989CAC5EB1E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913FFF7-AF44-65CD-2C72-57DEBAE206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9EC5B191-73B9-F02C-DA5A-678F236085FD}"/>
              </a:ext>
            </a:extLst>
          </p:cNvPr>
          <p:cNvSpPr txBox="1"/>
          <p:nvPr/>
        </p:nvSpPr>
        <p:spPr>
          <a:xfrm>
            <a:off x="1295400" y="447099"/>
            <a:ext cx="55540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Console Output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2FE8D-A809-C7A0-5260-5E7526416446}"/>
              </a:ext>
            </a:extLst>
          </p:cNvPr>
          <p:cNvSpPr txBox="1"/>
          <p:nvPr/>
        </p:nvSpPr>
        <p:spPr>
          <a:xfrm>
            <a:off x="1119393" y="2476500"/>
            <a:ext cx="12207098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Github link:</a:t>
            </a:r>
            <a:endParaRPr lang="en-US" sz="32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4"/>
              </a:rPr>
              <a:t>AI-Assessment-Platform/Backend_CLI at main · SaiGanesh2229/AI-Assessment-Platform</a:t>
            </a:r>
            <a:endParaRPr lang="en-US"/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5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72624" y="3972928"/>
            <a:ext cx="9942753" cy="236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0"/>
              </a:lnSpc>
            </a:pPr>
            <a:r>
              <a:rPr lang="en-US" sz="15771" b="1" spc="-425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THANKYOU</a:t>
            </a:r>
          </a:p>
        </p:txBody>
      </p:sp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E91B272-4752-A978-E693-257759EF34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50998"/>
            <a:ext cx="3502205" cy="17177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0551" y="15895"/>
            <a:ext cx="4166687" cy="10287000"/>
            <a:chOff x="0" y="0"/>
            <a:chExt cx="872111" cy="2153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111" cy="2153126"/>
            </a:xfrm>
            <a:custGeom>
              <a:avLst/>
              <a:gdLst/>
              <a:ahLst/>
              <a:cxnLst/>
              <a:rect l="l" t="t" r="r" b="b"/>
              <a:pathLst>
                <a:path w="872111" h="2153126">
                  <a:moveTo>
                    <a:pt x="0" y="0"/>
                  </a:moveTo>
                  <a:lnTo>
                    <a:pt x="872111" y="0"/>
                  </a:lnTo>
                  <a:lnTo>
                    <a:pt x="872111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57237" y="9281789"/>
            <a:ext cx="8457970" cy="14288"/>
          </a:xfrm>
          <a:prstGeom prst="line">
            <a:avLst/>
          </a:prstGeom>
          <a:ln w="28575" cap="flat">
            <a:solidFill>
              <a:srgbClr val="0018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15623" y="994139"/>
            <a:ext cx="5192895" cy="8330512"/>
            <a:chOff x="0" y="0"/>
            <a:chExt cx="6923860" cy="111073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9234" r="29234"/>
            <a:stretch>
              <a:fillRect/>
            </a:stretch>
          </p:blipFill>
          <p:spPr>
            <a:xfrm>
              <a:off x="0" y="0"/>
              <a:ext cx="6923860" cy="1110735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6659086" y="9116464"/>
            <a:ext cx="330649" cy="33064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32611" y="9116464"/>
            <a:ext cx="330649" cy="33064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87144" y="9116464"/>
            <a:ext cx="330649" cy="33064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184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29927" y="984020"/>
            <a:ext cx="721280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TEAM DETAILS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16BD-7E4D-C687-6E7C-BF8BD35F0DA7}"/>
              </a:ext>
            </a:extLst>
          </p:cNvPr>
          <p:cNvGrpSpPr/>
          <p:nvPr/>
        </p:nvGrpSpPr>
        <p:grpSpPr>
          <a:xfrm>
            <a:off x="7305776" y="5058934"/>
            <a:ext cx="9370243" cy="3050712"/>
            <a:chOff x="495023" y="2649859"/>
            <a:chExt cx="8508606" cy="305071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F2FB95-2FAB-38B0-14D2-B4E9F51ECB50}"/>
                </a:ext>
              </a:extLst>
            </p:cNvPr>
            <p:cNvSpPr txBox="1"/>
            <p:nvPr/>
          </p:nvSpPr>
          <p:spPr>
            <a:xfrm>
              <a:off x="7134351" y="2739222"/>
              <a:ext cx="12522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cs typeface="MV Boli" panose="02000500030200090000" pitchFamily="2" charset="0"/>
                </a:rPr>
                <a:t>EMP ID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747AB-6AFC-219C-BD42-D047F77FB417}"/>
                </a:ext>
              </a:extLst>
            </p:cNvPr>
            <p:cNvSpPr txBox="1"/>
            <p:nvPr/>
          </p:nvSpPr>
          <p:spPr>
            <a:xfrm>
              <a:off x="1883377" y="2757726"/>
              <a:ext cx="24471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cs typeface="MV Boli" panose="02000500030200090000" pitchFamily="2" charset="0"/>
                </a:rPr>
                <a:t>Team Members</a:t>
              </a:r>
              <a:endParaRPr lang="en-US" sz="2400" b="1" dirty="0">
                <a:solidFill>
                  <a:srgbClr val="00B0F0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C3D454-B394-AEAD-4C00-9D2418E5A4A4}"/>
                </a:ext>
              </a:extLst>
            </p:cNvPr>
            <p:cNvGrpSpPr/>
            <p:nvPr/>
          </p:nvGrpSpPr>
          <p:grpSpPr>
            <a:xfrm>
              <a:off x="495023" y="2649859"/>
              <a:ext cx="8508606" cy="3050712"/>
              <a:chOff x="388782" y="3007721"/>
              <a:chExt cx="8508606" cy="30507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CFCCDD-E2CA-8E37-D873-4C0F8962CF45}"/>
                  </a:ext>
                </a:extLst>
              </p:cNvPr>
              <p:cNvSpPr txBox="1"/>
              <p:nvPr/>
            </p:nvSpPr>
            <p:spPr>
              <a:xfrm>
                <a:off x="6165444" y="3636025"/>
                <a:ext cx="2709596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Calibri"/>
                  </a:rPr>
                  <a:t>2000137471</a:t>
                </a:r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8A75954-5473-8651-03FF-A7ABC351C252}"/>
                  </a:ext>
                </a:extLst>
              </p:cNvPr>
              <p:cNvGrpSpPr/>
              <p:nvPr/>
            </p:nvGrpSpPr>
            <p:grpSpPr>
              <a:xfrm>
                <a:off x="388782" y="3007721"/>
                <a:ext cx="8486258" cy="553998"/>
                <a:chOff x="388782" y="3007721"/>
                <a:chExt cx="8486258" cy="55399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88DDC-84D0-697D-8B4C-6F02E01C4418}"/>
                    </a:ext>
                  </a:extLst>
                </p:cNvPr>
                <p:cNvSpPr txBox="1"/>
                <p:nvPr/>
              </p:nvSpPr>
              <p:spPr>
                <a:xfrm>
                  <a:off x="6165444" y="3007721"/>
                  <a:ext cx="2709596" cy="553998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  <a:alpha val="65000"/>
                    </a:schemeClr>
                  </a:solidFill>
                </a:ln>
              </p:spPr>
              <p:txBody>
                <a:bodyPr wrap="square" lIns="91440" tIns="91440" rIns="91440" bIns="91440" rtlCol="0" anchor="t">
                  <a:spAutoFit/>
                </a:bodyPr>
                <a:lstStyle/>
                <a:p>
                  <a:endParaRPr lang="en-US" sz="2400" b="1" dirty="0">
                    <a:solidFill>
                      <a:schemeClr val="bg1">
                        <a:lumMod val="50000"/>
                      </a:schemeClr>
                    </a:solidFill>
                    <a:cs typeface="MV Boli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2F17FF4-92B1-92A3-6B0C-F7F5C586B0F7}"/>
                    </a:ext>
                  </a:extLst>
                </p:cNvPr>
                <p:cNvSpPr txBox="1"/>
                <p:nvPr/>
              </p:nvSpPr>
              <p:spPr>
                <a:xfrm>
                  <a:off x="388782" y="3007721"/>
                  <a:ext cx="5475141" cy="553998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  <a:alpha val="65000"/>
                    </a:schemeClr>
                  </a:solidFill>
                </a:ln>
              </p:spPr>
              <p:txBody>
                <a:bodyPr wrap="square" lIns="91440" tIns="91440" rIns="91440" bIns="91440" rtlCol="0" anchor="t">
                  <a:spAutoFit/>
                </a:bodyPr>
                <a:lstStyle/>
                <a:p>
                  <a:endParaRPr lang="en-US" sz="2400" b="1" dirty="0">
                    <a:solidFill>
                      <a:schemeClr val="bg1">
                        <a:lumMod val="50000"/>
                      </a:schemeClr>
                    </a:solidFill>
                    <a:cs typeface="MV Boli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E3DCF4-7F53-CE18-ACFB-ECB26A8026EB}"/>
                  </a:ext>
                </a:extLst>
              </p:cNvPr>
              <p:cNvSpPr txBox="1"/>
              <p:nvPr/>
            </p:nvSpPr>
            <p:spPr>
              <a:xfrm>
                <a:off x="388782" y="3636025"/>
                <a:ext cx="5475141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cs typeface="Calibri"/>
                  </a:rPr>
                  <a:t>Suguru Sai Ganesh</a:t>
                </a:r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4666BE-425B-752C-6433-7E088497156D}"/>
                  </a:ext>
                </a:extLst>
              </p:cNvPr>
              <p:cNvSpPr txBox="1"/>
              <p:nvPr/>
            </p:nvSpPr>
            <p:spPr>
              <a:xfrm>
                <a:off x="388782" y="4264329"/>
                <a:ext cx="5475141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MV Boli"/>
                  </a:rPr>
                  <a:t>Swetha M</a:t>
                </a:r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61E44-C898-3B42-A631-2434257AF4FE}"/>
                  </a:ext>
                </a:extLst>
              </p:cNvPr>
              <p:cNvSpPr txBox="1"/>
              <p:nvPr/>
            </p:nvSpPr>
            <p:spPr>
              <a:xfrm>
                <a:off x="6165444" y="4264329"/>
                <a:ext cx="2709596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MV Boli"/>
                  </a:rPr>
                  <a:t>2000137610</a:t>
                </a:r>
                <a:endParaRPr lang="en-US" sz="2400" b="1" dirty="0">
                  <a:solidFill>
                    <a:srgbClr val="000000"/>
                  </a:solidFill>
                  <a:cs typeface="MV Boli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C7E37C-24B9-981F-EB32-AEEF3ABB91FD}"/>
                  </a:ext>
                </a:extLst>
              </p:cNvPr>
              <p:cNvSpPr txBox="1"/>
              <p:nvPr/>
            </p:nvSpPr>
            <p:spPr>
              <a:xfrm>
                <a:off x="411130" y="4900630"/>
                <a:ext cx="5475141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MV Boli"/>
                  </a:rPr>
                  <a:t>Swetha R</a:t>
                </a:r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EBCD66-A1BE-BAF9-5435-73A1037425F8}"/>
                  </a:ext>
                </a:extLst>
              </p:cNvPr>
              <p:cNvSpPr txBox="1"/>
              <p:nvPr/>
            </p:nvSpPr>
            <p:spPr>
              <a:xfrm>
                <a:off x="6187792" y="4900630"/>
                <a:ext cx="2709596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MV Boli"/>
                  </a:rPr>
                  <a:t>2000137603</a:t>
                </a:r>
                <a:endParaRPr lang="en-US" sz="2400" b="1" dirty="0">
                  <a:solidFill>
                    <a:srgbClr val="000000"/>
                  </a:solidFill>
                  <a:cs typeface="MV Bol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FD6D3D-0FA0-47E2-9566-D486C185FE49}"/>
                  </a:ext>
                </a:extLst>
              </p:cNvPr>
              <p:cNvSpPr txBox="1"/>
              <p:nvPr/>
            </p:nvSpPr>
            <p:spPr>
              <a:xfrm>
                <a:off x="410952" y="5504435"/>
                <a:ext cx="5475141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r>
                  <a:rPr lang="en-US" sz="2400" b="1" dirty="0">
                    <a:cs typeface="MV Boli"/>
                  </a:rPr>
                  <a:t>Amita C</a:t>
                </a:r>
                <a:endParaRPr lang="en-US" sz="2400" b="1" dirty="0">
                  <a:solidFill>
                    <a:srgbClr val="000000"/>
                  </a:solidFill>
                  <a:cs typeface="MV Boli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5B63E-96AC-C6C8-E9D9-F280F8A09EAF}"/>
                  </a:ext>
                </a:extLst>
              </p:cNvPr>
              <p:cNvSpPr txBox="1"/>
              <p:nvPr/>
            </p:nvSpPr>
            <p:spPr>
              <a:xfrm>
                <a:off x="6187614" y="5490147"/>
                <a:ext cx="2709596" cy="55399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65000"/>
                  </a:schemeClr>
                </a:solidFill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endParaRPr lang="en-US" sz="2400" b="1" dirty="0">
                  <a:solidFill>
                    <a:srgbClr val="000000"/>
                  </a:solidFill>
                  <a:cs typeface="MV Bol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9D8A1B-8F1F-A382-8F7B-A8105BBA1845}"/>
              </a:ext>
            </a:extLst>
          </p:cNvPr>
          <p:cNvSpPr txBox="1"/>
          <p:nvPr/>
        </p:nvSpPr>
        <p:spPr>
          <a:xfrm>
            <a:off x="7179971" y="2108915"/>
            <a:ext cx="843566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Team Name: Mind Mappers</a:t>
            </a:r>
          </a:p>
          <a:p>
            <a:endParaRPr lang="en-US" sz="2800" b="1" dirty="0">
              <a:cs typeface="Calibri"/>
            </a:endParaRPr>
          </a:p>
          <a:p>
            <a:r>
              <a:rPr lang="en-US" sz="2800" b="1" dirty="0">
                <a:cs typeface="Calibri"/>
              </a:rPr>
              <a:t>Project Domain: AI Assessment portal</a:t>
            </a:r>
          </a:p>
          <a:p>
            <a:endParaRPr lang="en-US" sz="2800" b="1" dirty="0">
              <a:cs typeface="Calibri"/>
            </a:endParaRPr>
          </a:p>
          <a:p>
            <a:r>
              <a:rPr lang="en-US" sz="2800" b="1" dirty="0">
                <a:cs typeface="Calibri"/>
              </a:rPr>
              <a:t>Application Name: Hire IQ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8C709E-DDA7-4639-3380-7DAB28A12B56}"/>
              </a:ext>
            </a:extLst>
          </p:cNvPr>
          <p:cNvSpPr txBox="1"/>
          <p:nvPr/>
        </p:nvSpPr>
        <p:spPr>
          <a:xfrm>
            <a:off x="13710062" y="760169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2000137622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24182" y="2119233"/>
            <a:ext cx="12219260" cy="6048534"/>
          </a:xfrm>
          <a:custGeom>
            <a:avLst/>
            <a:gdLst/>
            <a:ahLst/>
            <a:cxnLst/>
            <a:rect l="l" t="t" r="r" b="b"/>
            <a:pathLst>
              <a:path w="12219260" h="6048534">
                <a:moveTo>
                  <a:pt x="0" y="0"/>
                </a:moveTo>
                <a:lnTo>
                  <a:pt x="12219260" y="0"/>
                </a:lnTo>
                <a:lnTo>
                  <a:pt x="12219260" y="6048534"/>
                </a:lnTo>
                <a:lnTo>
                  <a:pt x="0" y="604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3306" y="573031"/>
            <a:ext cx="5978011" cy="8685270"/>
            <a:chOff x="0" y="0"/>
            <a:chExt cx="7970682" cy="115803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7071" r="27071"/>
            <a:stretch>
              <a:fillRect/>
            </a:stretch>
          </p:blipFill>
          <p:spPr>
            <a:xfrm>
              <a:off x="0" y="0"/>
              <a:ext cx="7970682" cy="1158036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993189" y="1485900"/>
            <a:ext cx="10437638" cy="9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r>
              <a:rPr lang="en-US" sz="5400" b="1" spc="-199" dirty="0">
                <a:solidFill>
                  <a:srgbClr val="1D3055"/>
                </a:solidFill>
                <a:latin typeface="Antonio Bold"/>
                <a:ea typeface="Antonio Bold"/>
                <a:cs typeface="Antonio Bold"/>
                <a:sym typeface="Antonio Bold"/>
              </a:rPr>
              <a:t>Impact/Potential Value of the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7426" y="6951092"/>
            <a:ext cx="2399512" cy="114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7"/>
              </a:lnSpc>
            </a:pPr>
            <a:r>
              <a:rPr lang="en-US" sz="6705" b="1">
                <a:solidFill>
                  <a:srgbClr val="F6FB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4532" y="8203074"/>
            <a:ext cx="3265300" cy="42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2555">
                <a:solidFill>
                  <a:srgbClr val="F6FBFE"/>
                </a:solidFill>
                <a:latin typeface="Open Sans"/>
                <a:ea typeface="Open Sans"/>
                <a:cs typeface="Open Sans"/>
                <a:sym typeface="Open Sans"/>
              </a:rPr>
              <a:t>Client Satisfaction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6456708" y="8927651"/>
            <a:ext cx="330649" cy="33064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5983184" y="8927651"/>
            <a:ext cx="330649" cy="33064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6928651" y="8927651"/>
            <a:ext cx="330649" cy="33064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A6257F-979B-A5BF-8B24-1A261567DDC2}"/>
              </a:ext>
            </a:extLst>
          </p:cNvPr>
          <p:cNvSpPr txBox="1"/>
          <p:nvPr/>
        </p:nvSpPr>
        <p:spPr>
          <a:xfrm>
            <a:off x="6999334" y="2677592"/>
            <a:ext cx="10415788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The Hexaware AI Assessment platform has the potential to transform the candidate evaluation and talent acquisition process across industries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Here are some key areas of impact and the value it offers:</a:t>
            </a:r>
          </a:p>
          <a:p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Enhanced Recruitment Efficiency:</a:t>
            </a:r>
            <a:r>
              <a:rPr lang="en-US" sz="2000" dirty="0">
                <a:cs typeface="Calibri"/>
              </a:rPr>
              <a:t> Reduces the time spent on manual assessments by automating grading and analysis. Minimizes recruiter workload with intuitive question management and reporting tools.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Improved Talent Quality:</a:t>
            </a:r>
            <a:r>
              <a:rPr lang="en-US" sz="2000" dirty="0">
                <a:cs typeface="Calibri"/>
              </a:rPr>
              <a:t> Eliminates unconscious bias with AI-driven evaluations. Provides actionable insights into candidate performance for informed decision-making.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Enhance Security and Fairness:</a:t>
            </a:r>
            <a:r>
              <a:rPr lang="en-US" sz="2000" dirty="0">
                <a:cs typeface="Calibri"/>
              </a:rPr>
              <a:t> Ensures integrity during assessments by detecting fraud or malpractice. Creates a consistent and fair evaluation process for all candidates.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Candidate and Recruiter Satisfaction:</a:t>
            </a:r>
            <a:r>
              <a:rPr lang="en-US" sz="2000" dirty="0">
                <a:cs typeface="Calibri"/>
              </a:rPr>
              <a:t> Offers user-friendly interface for both candidates and evaluators. Provides clear guidelines and feedback, improving candidate engagement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Broader Business Impact:</a:t>
            </a:r>
            <a:r>
              <a:rPr lang="en-US" sz="2000" dirty="0">
                <a:cs typeface="Calibri"/>
              </a:rPr>
              <a:t> Contributes to organizational growth by hiring top-tier talent efficiently and effectively.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B3468A-EF48-E7FE-977E-62A693D72429}"/>
              </a:ext>
            </a:extLst>
          </p:cNvPr>
          <p:cNvGrpSpPr/>
          <p:nvPr/>
        </p:nvGrpSpPr>
        <p:grpSpPr>
          <a:xfrm>
            <a:off x="16687800" y="9573608"/>
            <a:ext cx="1276115" cy="330649"/>
            <a:chOff x="16316213" y="698051"/>
            <a:chExt cx="1276115" cy="330649"/>
          </a:xfrm>
        </p:grpSpPr>
        <p:grpSp>
          <p:nvGrpSpPr>
            <p:cNvPr id="12" name="Group 12"/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296135" y="629969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The Solution Proposed by your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329BA4-EF4E-E185-8836-60E9B8F1639E}"/>
              </a:ext>
            </a:extLst>
          </p:cNvPr>
          <p:cNvGrpSpPr/>
          <p:nvPr/>
        </p:nvGrpSpPr>
        <p:grpSpPr>
          <a:xfrm>
            <a:off x="1144793" y="2058027"/>
            <a:ext cx="16516117" cy="7124073"/>
            <a:chOff x="588531" y="1294510"/>
            <a:chExt cx="8650929" cy="46326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B15C65-9524-7E4B-DFC6-DB0260874350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428F88-5BC0-31C9-E6F0-36B8D95F0F70}"/>
                </a:ext>
              </a:extLst>
            </p:cNvPr>
            <p:cNvSpPr txBox="1"/>
            <p:nvPr/>
          </p:nvSpPr>
          <p:spPr>
            <a:xfrm>
              <a:off x="767361" y="1453438"/>
              <a:ext cx="3873462" cy="36025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600" b="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MV Boli"/>
                </a:rPr>
                <a:t> </a:t>
              </a: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MV Boli"/>
                </a:rPr>
                <a:t>Solution Highlights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4409D-AE82-0F22-53E7-6C45BF4C3B3B}"/>
                </a:ext>
              </a:extLst>
            </p:cNvPr>
            <p:cNvSpPr txBox="1"/>
            <p:nvPr/>
          </p:nvSpPr>
          <p:spPr>
            <a:xfrm>
              <a:off x="4975956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05B78F-FE37-8BF7-7A7B-5092C4570878}"/>
                </a:ext>
              </a:extLst>
            </p:cNvPr>
            <p:cNvSpPr txBox="1"/>
            <p:nvPr/>
          </p:nvSpPr>
          <p:spPr>
            <a:xfrm>
              <a:off x="5154785" y="1451250"/>
              <a:ext cx="3873462" cy="36025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MV Boli"/>
                </a:rPr>
                <a:t> Key Features / Approach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1C8111-7595-B946-FAC1-B75A0B650358}"/>
              </a:ext>
            </a:extLst>
          </p:cNvPr>
          <p:cNvSpPr txBox="1"/>
          <p:nvPr/>
        </p:nvSpPr>
        <p:spPr>
          <a:xfrm>
            <a:off x="1429219" y="3115809"/>
            <a:ext cx="748584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AI-driven Automation:</a:t>
            </a:r>
            <a:r>
              <a:rPr lang="en-US" sz="2000" dirty="0">
                <a:cs typeface="Calibri"/>
              </a:rPr>
              <a:t> Automating repetitive tasks like question creation, candidate evaluation, and proctoring using advanced AI models.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Customizable Assessments:</a:t>
            </a:r>
            <a:r>
              <a:rPr lang="en-US" sz="2000" dirty="0">
                <a:cs typeface="Calibri"/>
              </a:rPr>
              <a:t> Facilitating easy upload and management of tailored questions to meet diverse organizational needs.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Secure AI-Powered Proctoring:</a:t>
            </a:r>
            <a:r>
              <a:rPr lang="en-US" sz="2000" dirty="0">
                <a:cs typeface="Calibri"/>
              </a:rPr>
              <a:t> Ensuring integrity with real-time monitoring for anomaly detection during assessments.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Integrated User Experience:</a:t>
            </a:r>
            <a:r>
              <a:rPr lang="en-US" sz="2000" dirty="0">
                <a:cs typeface="Calibri"/>
              </a:rPr>
              <a:t> Seamless interface for candidates and evaluators, minimizing technical barriers and providing a smooth workflow.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Data-driven Insights:</a:t>
            </a:r>
            <a:r>
              <a:rPr lang="en-US" sz="2000" dirty="0">
                <a:cs typeface="Calibri"/>
              </a:rPr>
              <a:t> Offering recruiters actionable insights on candidate performance with detailed analytics and reports 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F9999-3B32-F9D5-33E8-3DD2AB8AD74F}"/>
              </a:ext>
            </a:extLst>
          </p:cNvPr>
          <p:cNvSpPr txBox="1"/>
          <p:nvPr/>
        </p:nvSpPr>
        <p:spPr>
          <a:xfrm>
            <a:off x="9797979" y="3120827"/>
            <a:ext cx="751804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Intelligent Question Management:</a:t>
            </a:r>
            <a:r>
              <a:rPr lang="en-US" sz="2000" dirty="0">
                <a:cs typeface="Calibri"/>
              </a:rPr>
              <a:t> Upload, organize and modify custom questions for different skill levels and domains.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AI-Powered Proctoring:</a:t>
            </a:r>
            <a:r>
              <a:rPr lang="en-US" sz="2000" dirty="0">
                <a:cs typeface="Calibri"/>
              </a:rPr>
              <a:t> Facial recognition and behavioral analysis to prevent cheating. Alerts for suspicious activities and automated violation reports.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Adaptive Assessment Engine:</a:t>
            </a:r>
            <a:r>
              <a:rPr lang="en-US" sz="2000" dirty="0">
                <a:cs typeface="Calibri"/>
              </a:rPr>
              <a:t> Dynamic difficulty adjustment based on candidate responses. Tailored question sequences to test core competencies effectively.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Integrated Dashboard:</a:t>
            </a:r>
            <a:r>
              <a:rPr lang="en-US" sz="2000" dirty="0">
                <a:cs typeface="Calibri"/>
              </a:rPr>
              <a:t> Unified view for both candidates and evaluators. Progress tracking, real-time scoring and comprehensive reporting in one place.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Scalability and Security:</a:t>
            </a:r>
            <a:r>
              <a:rPr lang="en-US" sz="2000" dirty="0">
                <a:cs typeface="Calibri"/>
              </a:rPr>
              <a:t> Cloud-based architecture ensures scalability for high-volume assessments. Robust data encryption and compliance with data protection regulations.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38080-24C0-86D3-2539-55191FAF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A8938540-B5D8-032E-B271-78CBB7F46C35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F4A2B129-A444-5469-9CA3-FE0D8CFC5F03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9CBB3E-80C5-7E1F-E0BB-4A688AC0002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228F77-DF8F-E83C-E947-538D2E9EEB43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B904A6E-79EA-2C18-98CF-5C0AEF56754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27742DD-F2E0-BE1E-9A6C-DE652B3138DC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336D3D2-026A-BF41-7C85-3658AF20743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2F0011D-3AFC-FE66-E88F-4B87A2651522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C78D499-4754-678C-C128-41B7D44A5AB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C78724F-8C2D-1FBE-B428-B1A40629F3FF}"/>
              </a:ext>
            </a:extLst>
          </p:cNvPr>
          <p:cNvSpPr txBox="1"/>
          <p:nvPr/>
        </p:nvSpPr>
        <p:spPr>
          <a:xfrm>
            <a:off x="-533400" y="447099"/>
            <a:ext cx="84534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Technologies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8D77E-0C53-EA4B-6B51-3FA5840E4150}"/>
              </a:ext>
            </a:extLst>
          </p:cNvPr>
          <p:cNvSpPr txBox="1"/>
          <p:nvPr/>
        </p:nvSpPr>
        <p:spPr>
          <a:xfrm>
            <a:off x="4846094" y="2216169"/>
            <a:ext cx="8064558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Backend Technologies</a:t>
            </a:r>
          </a:p>
          <a:p>
            <a:r>
              <a:rPr lang="en-US" sz="2800" b="1" dirty="0">
                <a:cs typeface="Calibri"/>
              </a:rPr>
              <a:t>Python:</a:t>
            </a:r>
            <a:r>
              <a:rPr lang="en-US" sz="2800" dirty="0">
                <a:cs typeface="Calibri"/>
              </a:rPr>
              <a:t> For AI-powered proctoring, data analysis</a:t>
            </a:r>
            <a:endParaRPr lang="en-US" sz="2800" b="1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b="1" u="sng" dirty="0">
                <a:cs typeface="Calibri"/>
              </a:rPr>
              <a:t>Database</a:t>
            </a:r>
          </a:p>
          <a:p>
            <a:r>
              <a:rPr lang="en-US" sz="2800" b="1" dirty="0">
                <a:cs typeface="Calibri"/>
              </a:rPr>
              <a:t>SQL Server:</a:t>
            </a:r>
            <a:r>
              <a:rPr lang="en-US" sz="2800" dirty="0">
                <a:cs typeface="Calibri"/>
              </a:rPr>
              <a:t> For data storage like candidate details, questions, results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b="1" u="sng" dirty="0">
                <a:cs typeface="Calibri"/>
              </a:rPr>
              <a:t>AI Tools</a:t>
            </a:r>
          </a:p>
          <a:p>
            <a:r>
              <a:rPr lang="en-US" sz="2800" b="1" dirty="0">
                <a:cs typeface="Calibri"/>
              </a:rPr>
              <a:t>TensorFlow:</a:t>
            </a:r>
            <a:r>
              <a:rPr lang="en-US" sz="2800" dirty="0">
                <a:cs typeface="Calibri"/>
              </a:rPr>
              <a:t> For implementing AI models used in proctoring and evaluation</a:t>
            </a:r>
          </a:p>
          <a:p>
            <a:r>
              <a:rPr lang="en-US" sz="2800" b="1" dirty="0">
                <a:cs typeface="Calibri"/>
              </a:rPr>
              <a:t>NLP Libraries:</a:t>
            </a:r>
            <a:r>
              <a:rPr lang="en-US" sz="2800" dirty="0">
                <a:cs typeface="Calibri"/>
              </a:rPr>
              <a:t> For evaluating text-based responses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b="1" u="sng" dirty="0">
                <a:cs typeface="Calibri"/>
              </a:rPr>
              <a:t>Cloud Services</a:t>
            </a:r>
          </a:p>
          <a:p>
            <a:r>
              <a:rPr lang="en-US" sz="2800" b="1" dirty="0">
                <a:cs typeface="Calibri"/>
              </a:rPr>
              <a:t>Microsoft Azure:</a:t>
            </a:r>
            <a:r>
              <a:rPr lang="en-US" sz="2800" dirty="0">
                <a:cs typeface="Calibri"/>
              </a:rPr>
              <a:t> For integrating cognitive services like facial recognition and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252288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DB00A-24B7-F460-695D-723ED0A3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A8CA0F53-7711-91A5-4859-A7CC296CE7B0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A60609B4-6328-4011-9F72-AB9987E9B867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FC170-0318-BA62-C227-0C95E7105366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759CA7A-E5FF-0103-4A7D-5175C83F1E81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A2DC0FA-17FB-9C51-7A14-82598E1FCC9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0596AF4-C886-8E16-0CC3-AB1B86EC6F41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D065B04-CEA6-9089-BAE4-89B4792F8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560FBEE-7746-E249-1001-A55631CF4BEF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9A0FB8C9-87CA-5E93-A28F-D831C46C836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72CA87CB-BEB6-F40D-B503-6BD7EC0AD78D}"/>
              </a:ext>
            </a:extLst>
          </p:cNvPr>
          <p:cNvSpPr txBox="1"/>
          <p:nvPr/>
        </p:nvSpPr>
        <p:spPr>
          <a:xfrm>
            <a:off x="1219200" y="447099"/>
            <a:ext cx="5329244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r>
              <a:rPr lang="en-US" dirty="0"/>
              <a:t>Gen AI Tool Utilization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A9041-1C78-66CF-AF6D-2944AF725659}"/>
              </a:ext>
            </a:extLst>
          </p:cNvPr>
          <p:cNvSpPr txBox="1"/>
          <p:nvPr/>
        </p:nvSpPr>
        <p:spPr>
          <a:xfrm>
            <a:off x="1528320" y="2738224"/>
            <a:ext cx="15930287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Generative AI tools can significantly enhance the functionality, efficiently and user experience of the AI Assessment platform.</a:t>
            </a:r>
          </a:p>
          <a:p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Content Generation:</a:t>
            </a:r>
            <a:r>
              <a:rPr lang="en-US" sz="2000" dirty="0">
                <a:cs typeface="Calibri"/>
              </a:rPr>
              <a:t> Generate custom assessment questions based on domains. Speeds up content creation and ensures high-quality, context-relevant questions.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Question rephrasing and Improvement:</a:t>
            </a:r>
            <a:r>
              <a:rPr lang="en-US" sz="2000" dirty="0">
                <a:cs typeface="Calibri"/>
              </a:rPr>
              <a:t> Improve readability, complexity, or clarity of existing questions. AI-powered text paraphrasing models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Al-Powered Proctoring:</a:t>
            </a:r>
            <a:r>
              <a:rPr lang="en-US" sz="2000" dirty="0">
                <a:cs typeface="Calibri"/>
              </a:rPr>
              <a:t> Monitoring candidates for suspicious </a:t>
            </a:r>
            <a:r>
              <a:rPr lang="en-US" sz="2000" dirty="0" err="1">
                <a:cs typeface="Calibri"/>
              </a:rPr>
              <a:t>behaviour</a:t>
            </a:r>
            <a:r>
              <a:rPr lang="en-US" sz="2000" dirty="0">
                <a:cs typeface="Calibri"/>
              </a:rPr>
              <a:t>, like looking away from the screen, using mobile devices, or multiple faces in the camera feed.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Behavioral analysis:</a:t>
            </a:r>
            <a:r>
              <a:rPr lang="en-US" sz="2000" dirty="0">
                <a:cs typeface="Calibri"/>
              </a:rPr>
              <a:t> Evaluating body language or facial expressions for potential stress or dishonesty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Candidate Feedback:</a:t>
            </a:r>
            <a:r>
              <a:rPr lang="en-US" sz="2000" dirty="0">
                <a:cs typeface="Calibri"/>
              </a:rPr>
              <a:t> Creating  personalized feedback reports based on candidate performance. Offers detailed, professional feedback instantly.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Code and Response Evaluation:</a:t>
            </a:r>
            <a:r>
              <a:rPr lang="en-US" sz="2000" dirty="0">
                <a:cs typeface="Calibri"/>
              </a:rPr>
              <a:t> Assess coding assignments and provide feedback. Speeds up evaluation and ensures fairness.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cs typeface="Calibri"/>
              </a:rPr>
              <a:t>Data insights and Optimization:</a:t>
            </a:r>
            <a:r>
              <a:rPr lang="en-US" sz="2000" dirty="0">
                <a:cs typeface="Calibri"/>
              </a:rPr>
              <a:t> Generate visual summaries and insights from recruitment data. Helps recruiter make data-driven decisions.</a:t>
            </a: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  <a:p>
            <a:pPr marL="342900" indent="-342900">
              <a:buAutoNum type="arabicPeriod"/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79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63DBA-35EB-C76E-3A8B-C37EA491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752DDF0-39A5-E107-6742-7846A7D392BB}"/>
              </a:ext>
            </a:extLst>
          </p:cNvPr>
          <p:cNvSpPr/>
          <p:nvPr/>
        </p:nvSpPr>
        <p:spPr>
          <a:xfrm>
            <a:off x="9749579" y="2070727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74D4CED-F154-FC72-EFD1-13C66F569D55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3C2719-C018-0344-6F79-E418809E71B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E8131C6-E3FB-463D-4ADC-6214A2DA3942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3A8172-8B3A-2B4A-7599-612A88695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01BE0B8-CD20-3F2E-8910-B0ECFB2FA8AF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B6A5AA9-A36D-E912-A10B-8F66D0BF61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CD45EC1-BCF9-641B-C5F6-4E206CC3AE35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4F22FA2-17D0-1232-5A0C-7C400A99D5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CC0C2955-20BE-60B1-AFF1-4D5B36845921}"/>
              </a:ext>
            </a:extLst>
          </p:cNvPr>
          <p:cNvSpPr txBox="1"/>
          <p:nvPr/>
        </p:nvSpPr>
        <p:spPr>
          <a:xfrm>
            <a:off x="1219200" y="447099"/>
            <a:ext cx="137074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System Architecture, Functionalities and Design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C756C-02A0-8BB9-D068-F3F53CF89205}"/>
              </a:ext>
            </a:extLst>
          </p:cNvPr>
          <p:cNvSpPr txBox="1"/>
          <p:nvPr/>
        </p:nvSpPr>
        <p:spPr>
          <a:xfrm>
            <a:off x="2357912" y="2680360"/>
            <a:ext cx="15120257" cy="55399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cs typeface="Calibri"/>
              </a:rPr>
              <a:t>Flow of Data and Processing Steps within the system:</a:t>
            </a:r>
          </a:p>
          <a:p>
            <a:r>
              <a:rPr lang="en-US" sz="2400" b="1" dirty="0">
                <a:solidFill>
                  <a:schemeClr val="tx1"/>
                </a:solidFill>
                <a:cs typeface="Calibri"/>
              </a:rPr>
              <a:t>Recruiter Setup:</a:t>
            </a:r>
          </a:p>
          <a:p>
            <a:pPr marL="514350" indent="-514350">
              <a:buAutoNum type="arabicPeriod"/>
            </a:pPr>
            <a:r>
              <a:rPr lang="en-US" sz="2400" b="1" dirty="0">
                <a:solidFill>
                  <a:schemeClr val="tx1"/>
                </a:solidFill>
                <a:cs typeface="Calibri"/>
              </a:rPr>
              <a:t>Data Input:</a:t>
            </a:r>
          </a:p>
          <a:p>
            <a:pPr marL="971550" lvl="1" indent="-514350">
              <a:buFont typeface="Wingdings,Sans-Serif"/>
              <a:buChar char="Ø"/>
            </a:pPr>
            <a:r>
              <a:rPr lang="en-US" sz="2400" dirty="0">
                <a:cs typeface="Calibri"/>
              </a:rPr>
              <a:t>Recruiters login via the Recruiter portal</a:t>
            </a:r>
          </a:p>
          <a:p>
            <a:pPr marL="971550" lvl="1" indent="-514350">
              <a:buFont typeface="Wingdings,Sans-Serif"/>
              <a:buChar char="Ø"/>
            </a:pPr>
            <a:r>
              <a:rPr lang="en-US" sz="2400" dirty="0">
                <a:cs typeface="Calibri"/>
              </a:rPr>
              <a:t>Uploading custom questions, configure assessment parameters, and invite candidates</a:t>
            </a:r>
          </a:p>
          <a:p>
            <a:pPr marL="0" lvl="1"/>
            <a:r>
              <a:rPr lang="en-US" sz="2400" b="1" dirty="0">
                <a:cs typeface="Calibri"/>
              </a:rPr>
              <a:t>2. Processing:</a:t>
            </a:r>
          </a:p>
          <a:p>
            <a:pPr marL="914400" lvl="1" indent="-457200">
              <a:buFont typeface="Wingdings,Sans-Serif"/>
              <a:buChar char="Ø"/>
            </a:pPr>
            <a:r>
              <a:rPr lang="en-US" sz="2400" dirty="0">
                <a:cs typeface="Calibri"/>
              </a:rPr>
              <a:t>Backend service store questions and configurations in the Relational Database.</a:t>
            </a:r>
          </a:p>
          <a:p>
            <a:r>
              <a:rPr lang="en-US" sz="2400" b="1" dirty="0">
                <a:solidFill>
                  <a:schemeClr val="tx1"/>
                </a:solidFill>
                <a:cs typeface="Calibri"/>
              </a:rPr>
              <a:t>Candidate Participation: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/>
                </a:solidFill>
                <a:cs typeface="Calibri"/>
              </a:rPr>
              <a:t>Data Input: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cs typeface="Calibri"/>
              </a:rPr>
              <a:t>Candidates receive assessment links via email.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cs typeface="Calibri"/>
              </a:rPr>
              <a:t>They login and complete the test through the candidate Portal</a:t>
            </a:r>
          </a:p>
          <a:p>
            <a:r>
              <a:rPr lang="en-US" sz="2400" b="1" dirty="0">
                <a:solidFill>
                  <a:schemeClr val="tx1"/>
                </a:solidFill>
                <a:cs typeface="Calibri"/>
              </a:rPr>
              <a:t>2.   Processing: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cs typeface="Calibri"/>
              </a:rPr>
              <a:t>Video streams are analyzed by the AI Proctoring Module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dirty="0">
                <a:cs typeface="Calibri"/>
              </a:rPr>
              <a:t>Candidates responses are submitted via the portal and sent to the backend</a:t>
            </a:r>
          </a:p>
          <a:p>
            <a:pPr lvl="1"/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6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63DBA-35EB-C76E-3A8B-C37EA491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752DDF0-39A5-E107-6742-7846A7D392BB}"/>
              </a:ext>
            </a:extLst>
          </p:cNvPr>
          <p:cNvSpPr/>
          <p:nvPr/>
        </p:nvSpPr>
        <p:spPr>
          <a:xfrm>
            <a:off x="6558086" y="2026194"/>
            <a:ext cx="10366745" cy="9861366"/>
          </a:xfrm>
          <a:custGeom>
            <a:avLst/>
            <a:gdLst/>
            <a:ahLst/>
            <a:cxnLst/>
            <a:rect l="l" t="t" r="r" b="b"/>
            <a:pathLst>
              <a:path w="10366745" h="9861366">
                <a:moveTo>
                  <a:pt x="0" y="0"/>
                </a:moveTo>
                <a:lnTo>
                  <a:pt x="10366745" y="0"/>
                </a:lnTo>
                <a:lnTo>
                  <a:pt x="10366745" y="9861366"/>
                </a:lnTo>
                <a:lnTo>
                  <a:pt x="0" y="986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74D4CED-F154-FC72-EFD1-13C66F569D55}"/>
              </a:ext>
            </a:extLst>
          </p:cNvPr>
          <p:cNvSpPr/>
          <p:nvPr/>
        </p:nvSpPr>
        <p:spPr>
          <a:xfrm rot="-5416834">
            <a:off x="246459" y="845830"/>
            <a:ext cx="1737360" cy="0"/>
          </a:xfrm>
          <a:prstGeom prst="line">
            <a:avLst/>
          </a:prstGeom>
          <a:ln w="142875" cap="flat">
            <a:solidFill>
              <a:srgbClr val="FFD1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3C2719-C018-0344-6F79-E418809E71B5}"/>
              </a:ext>
            </a:extLst>
          </p:cNvPr>
          <p:cNvGrpSpPr/>
          <p:nvPr/>
        </p:nvGrpSpPr>
        <p:grpSpPr>
          <a:xfrm>
            <a:off x="16687800" y="9563100"/>
            <a:ext cx="1276115" cy="330649"/>
            <a:chOff x="16316213" y="698051"/>
            <a:chExt cx="1276115" cy="330649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E8131C6-E3FB-463D-4ADC-6214A2DA3942}"/>
                </a:ext>
              </a:extLst>
            </p:cNvPr>
            <p:cNvGrpSpPr/>
            <p:nvPr/>
          </p:nvGrpSpPr>
          <p:grpSpPr>
            <a:xfrm>
              <a:off x="16788155" y="698051"/>
              <a:ext cx="330649" cy="330649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3A8172-8B3A-2B4A-7599-612A886958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1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01BE0B8-CD20-3F2E-8910-B0ECFB2FA8AF}"/>
                </a:ext>
              </a:extLst>
            </p:cNvPr>
            <p:cNvGrpSpPr/>
            <p:nvPr/>
          </p:nvGrpSpPr>
          <p:grpSpPr>
            <a:xfrm>
              <a:off x="17261679" y="698051"/>
              <a:ext cx="330649" cy="330649"/>
              <a:chOff x="0" y="0"/>
              <a:chExt cx="6350000" cy="63500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B6A5AA9-A36D-E912-A10B-8F66D0BF612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CD45EC1-BCF9-641B-C5F6-4E206CC3AE35}"/>
                </a:ext>
              </a:extLst>
            </p:cNvPr>
            <p:cNvGrpSpPr/>
            <p:nvPr/>
          </p:nvGrpSpPr>
          <p:grpSpPr>
            <a:xfrm>
              <a:off x="16316213" y="698051"/>
              <a:ext cx="330649" cy="330649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4F22FA2-17D0-1232-5A0C-7C400A99D57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D30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CC0C2955-20BE-60B1-AFF1-4D5B36845921}"/>
              </a:ext>
            </a:extLst>
          </p:cNvPr>
          <p:cNvSpPr txBox="1"/>
          <p:nvPr/>
        </p:nvSpPr>
        <p:spPr>
          <a:xfrm>
            <a:off x="1219200" y="447099"/>
            <a:ext cx="13707492" cy="79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6719"/>
              </a:lnSpc>
              <a:defRPr sz="4800" b="1">
                <a:solidFill>
                  <a:srgbClr val="001847"/>
                </a:solidFill>
                <a:latin typeface="Antonio Ultra-Bold"/>
                <a:ea typeface="Antonio Ultra-Bold"/>
                <a:cs typeface="Antonio Ultra-Bold"/>
              </a:defRPr>
            </a:lvl1pPr>
          </a:lstStyle>
          <a:p>
            <a:pPr algn="ctr"/>
            <a:r>
              <a:rPr lang="en-US" dirty="0"/>
              <a:t>System Architecture, Functionalities and Design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13FB5-4543-F673-B347-6F720342ECDD}"/>
              </a:ext>
            </a:extLst>
          </p:cNvPr>
          <p:cNvSpPr txBox="1"/>
          <p:nvPr/>
        </p:nvSpPr>
        <p:spPr>
          <a:xfrm>
            <a:off x="1117912" y="2848405"/>
            <a:ext cx="1783970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Calibri"/>
              </a:rPr>
              <a:t>Data Pipeline, API, and External Services:</a:t>
            </a:r>
          </a:p>
          <a:p>
            <a:pPr marL="457200" indent="-457200">
              <a:buFont typeface="Wingdings"/>
              <a:buChar char="Ø"/>
            </a:pPr>
            <a:r>
              <a:rPr lang="en-US" sz="2400" b="1" dirty="0">
                <a:cs typeface="Calibri"/>
              </a:rPr>
              <a:t>Data Pipeline: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b="1" dirty="0">
                <a:cs typeface="Calibri"/>
              </a:rPr>
              <a:t>Data Ingestion: 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Input from recruiters and candidates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Stored in the appropriate databases via backend services.</a:t>
            </a:r>
          </a:p>
          <a:p>
            <a:pPr marL="800100" lvl="1" indent="-342900">
              <a:buFont typeface="Wingdings"/>
              <a:buChar char="Ø"/>
            </a:pPr>
            <a:r>
              <a:rPr lang="en-US" sz="2400" b="1" dirty="0">
                <a:cs typeface="Calibri"/>
              </a:rPr>
              <a:t>Data Storage: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Proctoring logs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cs typeface="Calibri"/>
              </a:rPr>
              <a:t>Test configurations and results</a:t>
            </a:r>
          </a:p>
        </p:txBody>
      </p:sp>
    </p:spTree>
    <p:extLst>
      <p:ext uri="{BB962C8B-B14F-4D97-AF65-F5344CB8AC3E}">
        <p14:creationId xmlns:p14="http://schemas.microsoft.com/office/powerpoint/2010/main" val="127145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3588"/>
            <a:ext cx="18288000" cy="6221300"/>
            <a:chOff x="0" y="0"/>
            <a:chExt cx="24384000" cy="82950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862" b="20862"/>
            <a:stretch>
              <a:fillRect/>
            </a:stretch>
          </p:blipFill>
          <p:spPr>
            <a:xfrm>
              <a:off x="0" y="0"/>
              <a:ext cx="24384000" cy="82950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295003" y="5589439"/>
            <a:ext cx="1263724" cy="126372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29273" y="5589439"/>
            <a:ext cx="1263724" cy="126372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12138" y="5589439"/>
            <a:ext cx="1263724" cy="126372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577364" y="5854851"/>
            <a:ext cx="699002" cy="732898"/>
          </a:xfrm>
          <a:custGeom>
            <a:avLst/>
            <a:gdLst/>
            <a:ahLst/>
            <a:cxnLst/>
            <a:rect l="l" t="t" r="r" b="b"/>
            <a:pathLst>
              <a:path w="699002" h="732898">
                <a:moveTo>
                  <a:pt x="0" y="0"/>
                </a:moveTo>
                <a:lnTo>
                  <a:pt x="699002" y="0"/>
                </a:lnTo>
                <a:lnTo>
                  <a:pt x="699002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781243" y="5854851"/>
            <a:ext cx="732898" cy="732898"/>
          </a:xfrm>
          <a:custGeom>
            <a:avLst/>
            <a:gdLst/>
            <a:ahLst/>
            <a:cxnLst/>
            <a:rect l="l" t="t" r="r" b="b"/>
            <a:pathLst>
              <a:path w="732898" h="732898">
                <a:moveTo>
                  <a:pt x="0" y="0"/>
                </a:moveTo>
                <a:lnTo>
                  <a:pt x="732898" y="0"/>
                </a:lnTo>
                <a:lnTo>
                  <a:pt x="732898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014487" y="5854851"/>
            <a:ext cx="732898" cy="732898"/>
          </a:xfrm>
          <a:custGeom>
            <a:avLst/>
            <a:gdLst/>
            <a:ahLst/>
            <a:cxnLst/>
            <a:rect l="l" t="t" r="r" b="b"/>
            <a:pathLst>
              <a:path w="732898" h="732898">
                <a:moveTo>
                  <a:pt x="0" y="0"/>
                </a:moveTo>
                <a:lnTo>
                  <a:pt x="732898" y="0"/>
                </a:lnTo>
                <a:lnTo>
                  <a:pt x="732898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797326" y="1423470"/>
            <a:ext cx="1269334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Mokoto"/>
              </a:rPr>
              <a:t>Solution Alignment with Hexaware’s 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9638" y="7359938"/>
            <a:ext cx="3481840" cy="21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50" b="1" dirty="0">
                <a:solidFill>
                  <a:srgbClr val="1D3055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Supports Hexaware's mission to drive innovation in talent acquisition</a:t>
            </a:r>
            <a:endParaRPr lang="en-US" sz="3061" b="1" dirty="0">
              <a:solidFill>
                <a:srgbClr val="1D3055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38957" y="7359938"/>
            <a:ext cx="2817471" cy="272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50" b="1" dirty="0">
                <a:solidFill>
                  <a:srgbClr val="1D3055"/>
                </a:solidFill>
                <a:latin typeface="Antonio Ultra-Bold"/>
                <a:sym typeface="Antonio Ultra-Bold"/>
              </a:rPr>
              <a:t>Aligns with goals of efficiency, security, and quality enhancement </a:t>
            </a:r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12596225" y="7359938"/>
            <a:ext cx="3537204" cy="21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50" b="1" dirty="0">
                <a:solidFill>
                  <a:srgbClr val="1D3055"/>
                </a:solidFill>
                <a:latin typeface="Antonio Ultra-Bold"/>
                <a:ea typeface="Antonio Ultra-Bold"/>
                <a:cs typeface="Antonio Ultra-Bold"/>
              </a:rPr>
              <a:t>Demonstrates technological leadership and innovation.</a:t>
            </a:r>
          </a:p>
        </p:txBody>
      </p:sp>
      <p:pic>
        <p:nvPicPr>
          <p:cNvPr id="28" name="Picture 2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136E5BB-CC1A-F43B-8A40-25D733EA90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-34065"/>
            <a:ext cx="2758917" cy="1353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188</Words>
  <Application>Microsoft Office PowerPoint</Application>
  <PresentationFormat>Custom</PresentationFormat>
  <Paragraphs>57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Technology Solution Presentation</dc:title>
  <dc:creator>Shyamala lakshmi Ilangovan</dc:creator>
  <cp:lastModifiedBy>Shyamala lakshmi Ilangovan</cp:lastModifiedBy>
  <cp:revision>810</cp:revision>
  <dcterms:created xsi:type="dcterms:W3CDTF">2006-08-16T00:00:00Z</dcterms:created>
  <dcterms:modified xsi:type="dcterms:W3CDTF">2024-11-18T16:00:32Z</dcterms:modified>
  <dc:identifier>DAGWddQdrbc</dc:identifier>
</cp:coreProperties>
</file>